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7"/>
  </p:notesMasterIdLst>
  <p:handoutMasterIdLst>
    <p:handoutMasterId r:id="rId8"/>
  </p:handoutMasterIdLst>
  <p:sldIdLst>
    <p:sldId id="256" r:id="rId4"/>
    <p:sldId id="257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08"/>
    <a:srgbClr val="EC8028"/>
    <a:srgbClr val="005191"/>
    <a:srgbClr val="184274"/>
    <a:srgbClr val="C76A25"/>
    <a:srgbClr val="C66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3564"/>
  </p:normalViewPr>
  <p:slideViewPr>
    <p:cSldViewPr snapToGrid="0" snapToObjects="1">
      <p:cViewPr>
        <p:scale>
          <a:sx n="66" d="100"/>
          <a:sy n="66" d="100"/>
        </p:scale>
        <p:origin x="12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29875-1511-453A-A7FC-53553D3EAC58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083E-9E20-4E64-BD2C-644AAD0D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4E7D-35FA-F140-8FB1-86907C3A63C2}" type="datetimeFigureOut">
              <a:rPr lang="en-EG" smtClean="0"/>
              <a:t>08/25/2025</a:t>
            </a:fld>
            <a:endParaRPr lang="en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1B874-771F-8543-BDB6-34888D32F38F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7281426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874-771F-8543-BDB6-34888D32F38F}" type="slidenum">
              <a:rPr lang="en-EG" smtClean="0"/>
              <a:t>1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53574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874-771F-8543-BDB6-34888D32F38F}" type="slidenum">
              <a:rPr lang="en-EG" smtClean="0"/>
              <a:t>2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27103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874-771F-8543-BDB6-34888D32F38F}" type="slidenum">
              <a:rPr lang="en-EG" smtClean="0"/>
              <a:t>3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2813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79C6-844F-7E44-AFD4-EBD7AA445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009AB-8084-4140-BFCC-48B116668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028CC-AA48-334A-A8B2-BF82C1AC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E097-BE4B-CD45-B0DE-E6BF76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2C4A1-B6A9-074C-A3C7-11B84F38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jClassifierImageTop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63500"/>
            <a:ext cx="7810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AC35-5F12-4947-BA29-303698BD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1009D-4936-984F-850C-A1782DF5A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ABC4D-B467-DB40-ACCF-083AA1CF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2522-61DC-B44B-86C2-CF8511AD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791E-DC23-A145-B00A-06837238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FF7A5-C57D-2648-8CAF-67A051D42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A6FC7-40AF-0B4B-90EB-CE77835A1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ACF61-AB06-1145-872D-268E0D26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B688-440E-FF40-AC12-E1D541BD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8AC4-357B-FC47-9BD4-C8535684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7D25-9EE3-3D43-B51D-ADE75C7D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8B3C-7A5B-9246-83A7-D62368C3E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3DE9-D396-FA45-A094-C7F0FF5A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2B1C-9F4C-ED49-98CB-10EC2304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14DAD-BE5E-634A-9913-A04E97F6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6535-E842-F54C-9581-0B0B8810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DEA38-4516-1A49-B6BB-F916B2D9D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E4DFF-8FDF-AD43-8E8C-D879D687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D8ABD-EFD4-6643-B9C6-A1AFF5A8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4704D-10B7-5144-AAF1-0D45A391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D5BF-F7C9-504D-BB1B-91E4C94C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7434-8136-AF49-9A5D-EF431B76C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270D2-73F2-894C-B0D4-02849ADDC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4CCDD-A8F7-D043-8C45-6E500E7A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D21EF-6AF4-CF4A-914F-2DC35352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61527-0E91-D245-83AC-AB1A0DD2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D0E7-8D78-CC42-98B9-B5C7486A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9F06-6853-EA44-9189-6E6EFADC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AB71C-D09D-6D42-85D8-1DDCA5E8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FA26-75D1-8147-B4DF-1D5E0BF05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518C2-1CE0-FB4B-94E7-094C66851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71285-B727-8147-B47C-8008A47A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FF9FB-4CB9-9041-8037-6F891FD7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927B7-3C2D-F547-8A4F-3B0C6DAC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8222-719F-FC42-B88F-B5270D91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56F04-260F-6747-83E0-5FDAD2DE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5399-95BE-6B4B-9939-D6635EDC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A2118-204A-7B4F-A9FE-0783D7D9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328D1-67A3-5A4D-B53D-B6DBED06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FA815-AD8C-5947-BE2B-F2C52E31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053DF-7A34-A04E-A2F6-5C3F889A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72D4-7F6B-2941-990F-2ADADE31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2C9D-AEDF-2C47-BF1E-5F1F32EC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5D56A-133F-434F-8C43-44CA985CF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5864B-2F95-9348-80CB-10586282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FF4B6-08DF-434F-B2C4-51B3D7C3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D7AA2-18EC-FA40-922E-9747C908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9B41-60DC-694A-A5C5-EB19F204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61F5A-3226-124F-9CDD-6B1312FF0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F7592-3C3D-394E-B0D1-A722987B2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26122-1C99-4A4A-BB33-BF124737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17E8-B0B3-E24A-A53F-84C9963A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CAD3B-ABBC-E449-B8B9-F54078AB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AAF5F-82A6-1B4F-AD58-5F19F5FC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DD542-03DC-D241-BB90-1ACFB503A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9E84D-B513-DC4F-B445-5C599EC11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E0C2-6A80-364A-A5BF-622E4CC5F8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FD2F9-222F-264E-A7D6-45958860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37491-8BDA-7246-B5F6-52C1B77E4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C149-9C3D-4B4F-B37A-2F9B987E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2C5A93BA-FF82-BC58-4471-F7DA5C6AD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3"/>
          <a:stretch/>
        </p:blipFill>
        <p:spPr>
          <a:xfrm>
            <a:off x="12432" y="0"/>
            <a:ext cx="12179568" cy="6976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7FD84-1852-AAEF-4577-69DDC4DEF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4" y="1353695"/>
            <a:ext cx="8835922" cy="4970206"/>
          </a:xfrm>
          <a:prstGeom prst="rect">
            <a:avLst/>
          </a:prstGeom>
        </p:spPr>
      </p:pic>
      <p:pic>
        <p:nvPicPr>
          <p:cNvPr id="6" name="Graphic 38">
            <a:extLst>
              <a:ext uri="{FF2B5EF4-FFF2-40B4-BE49-F238E27FC236}">
                <a16:creationId xmlns:a16="http://schemas.microsoft.com/office/drawing/2014/main" id="{9DBBA5BC-5F05-D248-AB0E-A371E5647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74" y="1391661"/>
            <a:ext cx="5033846" cy="3332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A8BB07-913D-ADCC-F6AD-BA5BF3ACAA82}"/>
              </a:ext>
            </a:extLst>
          </p:cNvPr>
          <p:cNvSpPr txBox="1">
            <a:spLocks/>
          </p:cNvSpPr>
          <p:nvPr/>
        </p:nvSpPr>
        <p:spPr>
          <a:xfrm>
            <a:off x="672272" y="5530035"/>
            <a:ext cx="8928927" cy="598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cap="all" dirty="0">
                <a:solidFill>
                  <a:schemeClr val="bg1"/>
                </a:solidFill>
                <a:latin typeface="Avenir Next" panose="020B0503020202020204" pitchFamily="34" charset="0"/>
              </a:rPr>
              <a:t>Your Gateway to Finance</a:t>
            </a:r>
          </a:p>
        </p:txBody>
      </p:sp>
    </p:spTree>
    <p:extLst>
      <p:ext uri="{BB962C8B-B14F-4D97-AF65-F5344CB8AC3E}">
        <p14:creationId xmlns:p14="http://schemas.microsoft.com/office/powerpoint/2010/main" val="304038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blue rectangle&#10;&#10;Description automatically generated">
            <a:extLst>
              <a:ext uri="{FF2B5EF4-FFF2-40B4-BE49-F238E27FC236}">
                <a16:creationId xmlns:a16="http://schemas.microsoft.com/office/drawing/2014/main" id="{509489DF-605B-F325-6E53-25213CADE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38"/>
          <a:stretch/>
        </p:blipFill>
        <p:spPr>
          <a:xfrm>
            <a:off x="-63214" y="-7427"/>
            <a:ext cx="12279453" cy="6859379"/>
          </a:xfrm>
          <a:prstGeom prst="rect">
            <a:avLst/>
          </a:prstGeom>
        </p:spPr>
      </p:pic>
      <p:pic>
        <p:nvPicPr>
          <p:cNvPr id="5" name="Picture 4" descr="A black background with orange lines&#10;&#10;Description automatically generated">
            <a:extLst>
              <a:ext uri="{FF2B5EF4-FFF2-40B4-BE49-F238E27FC236}">
                <a16:creationId xmlns:a16="http://schemas.microsoft.com/office/drawing/2014/main" id="{9F741305-27C5-B597-B1B7-18F71C93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616" y="3627356"/>
            <a:ext cx="4170386" cy="261155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914FB48-2276-0D49-A0DC-2F3727B8CB1E}"/>
              </a:ext>
            </a:extLst>
          </p:cNvPr>
          <p:cNvSpPr txBox="1">
            <a:spLocks/>
          </p:cNvSpPr>
          <p:nvPr/>
        </p:nvSpPr>
        <p:spPr>
          <a:xfrm>
            <a:off x="10216760" y="3443966"/>
            <a:ext cx="3168651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Receivables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E5BC5A9-94E5-8A47-B61A-E70513843BB3}"/>
              </a:ext>
            </a:extLst>
          </p:cNvPr>
          <p:cNvSpPr txBox="1">
            <a:spLocks/>
          </p:cNvSpPr>
          <p:nvPr/>
        </p:nvSpPr>
        <p:spPr>
          <a:xfrm>
            <a:off x="10216760" y="5122973"/>
            <a:ext cx="3168651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Payables</a:t>
            </a:r>
            <a:endParaRPr lang="en-US" sz="1600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DF08ABE-DF76-2748-98DB-C616ADAAD5A5}"/>
              </a:ext>
            </a:extLst>
          </p:cNvPr>
          <p:cNvSpPr txBox="1">
            <a:spLocks/>
          </p:cNvSpPr>
          <p:nvPr/>
        </p:nvSpPr>
        <p:spPr>
          <a:xfrm>
            <a:off x="2840347" y="3443965"/>
            <a:ext cx="3168651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Clients</a:t>
            </a:r>
            <a:endParaRPr lang="en-US" sz="1600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33E09E-3947-EB4A-8987-2A8A04B6F384}"/>
              </a:ext>
            </a:extLst>
          </p:cNvPr>
          <p:cNvSpPr txBox="1">
            <a:spLocks/>
          </p:cNvSpPr>
          <p:nvPr/>
        </p:nvSpPr>
        <p:spPr>
          <a:xfrm>
            <a:off x="2840347" y="5122973"/>
            <a:ext cx="3168651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Suppliers</a:t>
            </a:r>
            <a:endParaRPr lang="en-US" sz="1600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F8152A-E3D9-3DA2-FFF5-317A82A1E37D}"/>
              </a:ext>
            </a:extLst>
          </p:cNvPr>
          <p:cNvGrpSpPr/>
          <p:nvPr/>
        </p:nvGrpSpPr>
        <p:grpSpPr>
          <a:xfrm>
            <a:off x="152678" y="3627356"/>
            <a:ext cx="3412812" cy="745331"/>
            <a:chOff x="1478341" y="2311003"/>
            <a:chExt cx="3412812" cy="745331"/>
          </a:xfrm>
        </p:grpSpPr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9FAADD8B-03B2-8B48-A2D3-004B2FB110F4}"/>
                </a:ext>
              </a:extLst>
            </p:cNvPr>
            <p:cNvSpPr txBox="1">
              <a:spLocks/>
            </p:cNvSpPr>
            <p:nvPr/>
          </p:nvSpPr>
          <p:spPr>
            <a:xfrm>
              <a:off x="1722502" y="2311003"/>
              <a:ext cx="3168651" cy="745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kern="0" dirty="0">
                  <a:solidFill>
                    <a:schemeClr val="bg1"/>
                  </a:solidFill>
                  <a:latin typeface="Avenir Next" panose="020B0503020202020204" pitchFamily="34" charset="0"/>
                  <a:cs typeface="Gisha" pitchFamily="34"/>
                </a:rPr>
                <a:t>Existing Projects</a:t>
              </a:r>
              <a:endParaRPr lang="en-US" sz="2000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6" name="Straight Arrow Connector 63">
              <a:extLst>
                <a:ext uri="{FF2B5EF4-FFF2-40B4-BE49-F238E27FC236}">
                  <a16:creationId xmlns:a16="http://schemas.microsoft.com/office/drawing/2014/main" id="{B6B73857-2174-4A41-854C-19BE96C6B001}"/>
                </a:ext>
              </a:extLst>
            </p:cNvPr>
            <p:cNvCxnSpPr/>
            <p:nvPr/>
          </p:nvCxnSpPr>
          <p:spPr>
            <a:xfrm>
              <a:off x="1478341" y="2632557"/>
              <a:ext cx="249477" cy="0"/>
            </a:xfrm>
            <a:prstGeom prst="straightConnector1">
              <a:avLst/>
            </a:prstGeom>
            <a:noFill/>
            <a:ln w="19046" cap="flat">
              <a:solidFill>
                <a:srgbClr val="E86E08"/>
              </a:solidFill>
              <a:prstDash val="solid"/>
              <a:miter/>
              <a:tailEnd type="triangle" w="lg" len="med"/>
            </a:ln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BC9531-2AE3-2FCE-F012-13EFDE1AC586}"/>
              </a:ext>
            </a:extLst>
          </p:cNvPr>
          <p:cNvGrpSpPr/>
          <p:nvPr/>
        </p:nvGrpSpPr>
        <p:grpSpPr>
          <a:xfrm>
            <a:off x="152678" y="4051891"/>
            <a:ext cx="3429347" cy="745331"/>
            <a:chOff x="4654313" y="2311003"/>
            <a:chExt cx="3429347" cy="745331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2515181B-1169-8A43-BFF0-A8A562EAF370}"/>
                </a:ext>
              </a:extLst>
            </p:cNvPr>
            <p:cNvSpPr txBox="1">
              <a:spLocks/>
            </p:cNvSpPr>
            <p:nvPr/>
          </p:nvSpPr>
          <p:spPr>
            <a:xfrm>
              <a:off x="4915009" y="2311003"/>
              <a:ext cx="3168651" cy="745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kern="0" dirty="0">
                  <a:solidFill>
                    <a:schemeClr val="bg1"/>
                  </a:solidFill>
                  <a:latin typeface="Avenir Next" panose="020B0503020202020204" pitchFamily="34" charset="0"/>
                  <a:cs typeface="Gisha" pitchFamily="34"/>
                </a:rPr>
                <a:t>Transfer of Rights</a:t>
              </a:r>
              <a:endParaRPr lang="en-US" sz="2000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7" name="Straight Arrow Connector 63">
              <a:extLst>
                <a:ext uri="{FF2B5EF4-FFF2-40B4-BE49-F238E27FC236}">
                  <a16:creationId xmlns:a16="http://schemas.microsoft.com/office/drawing/2014/main" id="{567C4B63-A798-E345-BC63-238F94B508C9}"/>
                </a:ext>
              </a:extLst>
            </p:cNvPr>
            <p:cNvCxnSpPr/>
            <p:nvPr/>
          </p:nvCxnSpPr>
          <p:spPr>
            <a:xfrm>
              <a:off x="4654313" y="2632557"/>
              <a:ext cx="249477" cy="0"/>
            </a:xfrm>
            <a:prstGeom prst="straightConnector1">
              <a:avLst/>
            </a:prstGeom>
            <a:noFill/>
            <a:ln w="19046" cap="flat">
              <a:solidFill>
                <a:srgbClr val="E86E08"/>
              </a:solidFill>
              <a:prstDash val="solid"/>
              <a:miter/>
              <a:tailEnd type="triangle" w="lg" len="med"/>
            </a:ln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A34F65-1F91-5233-85D2-A1DCC2DAE284}"/>
              </a:ext>
            </a:extLst>
          </p:cNvPr>
          <p:cNvGrpSpPr/>
          <p:nvPr/>
        </p:nvGrpSpPr>
        <p:grpSpPr>
          <a:xfrm>
            <a:off x="159020" y="4476426"/>
            <a:ext cx="3428616" cy="745331"/>
            <a:chOff x="8182821" y="2311003"/>
            <a:chExt cx="3428616" cy="745331"/>
          </a:xfrm>
        </p:grpSpPr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8148E3A-2A9A-BB49-B824-31864C5F86EB}"/>
                </a:ext>
              </a:extLst>
            </p:cNvPr>
            <p:cNvSpPr txBox="1">
              <a:spLocks/>
            </p:cNvSpPr>
            <p:nvPr/>
          </p:nvSpPr>
          <p:spPr>
            <a:xfrm>
              <a:off x="8442786" y="2311003"/>
              <a:ext cx="3168651" cy="745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kern="0" dirty="0">
                  <a:solidFill>
                    <a:schemeClr val="bg1"/>
                  </a:solidFill>
                  <a:latin typeface="Avenir Next" panose="020B0503020202020204" pitchFamily="34" charset="0"/>
                  <a:cs typeface="Gisha" pitchFamily="34"/>
                </a:rPr>
                <a:t>Instant Liquidity</a:t>
              </a:r>
              <a:endParaRPr lang="en-US" sz="2000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8" name="Straight Arrow Connector 63">
              <a:extLst>
                <a:ext uri="{FF2B5EF4-FFF2-40B4-BE49-F238E27FC236}">
                  <a16:creationId xmlns:a16="http://schemas.microsoft.com/office/drawing/2014/main" id="{905E58C3-C153-824F-827D-71E8B3E15D08}"/>
                </a:ext>
              </a:extLst>
            </p:cNvPr>
            <p:cNvCxnSpPr/>
            <p:nvPr/>
          </p:nvCxnSpPr>
          <p:spPr>
            <a:xfrm>
              <a:off x="8182821" y="2632557"/>
              <a:ext cx="249477" cy="0"/>
            </a:xfrm>
            <a:prstGeom prst="straightConnector1">
              <a:avLst/>
            </a:prstGeom>
            <a:noFill/>
            <a:ln w="19046" cap="flat">
              <a:solidFill>
                <a:srgbClr val="E86E08"/>
              </a:solidFill>
              <a:prstDash val="solid"/>
              <a:miter/>
              <a:tailEnd type="triangle" w="lg" len="med"/>
            </a:ln>
          </p:spPr>
        </p:cxnSp>
      </p:grpSp>
      <p:pic>
        <p:nvPicPr>
          <p:cNvPr id="11" name="Picture 10" descr="A group of arrows pointing up&#10;&#10;Description automatically generated">
            <a:extLst>
              <a:ext uri="{FF2B5EF4-FFF2-40B4-BE49-F238E27FC236}">
                <a16:creationId xmlns:a16="http://schemas.microsoft.com/office/drawing/2014/main" id="{9FBD1188-549F-0FAB-2BE8-CA79AEED3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4406" y="133868"/>
            <a:ext cx="869885" cy="54473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D41BA0B-4CA4-5839-14CE-A0D43814AC36}"/>
              </a:ext>
            </a:extLst>
          </p:cNvPr>
          <p:cNvSpPr txBox="1">
            <a:spLocks/>
          </p:cNvSpPr>
          <p:nvPr/>
        </p:nvSpPr>
        <p:spPr>
          <a:xfrm>
            <a:off x="241569" y="310853"/>
            <a:ext cx="5639973" cy="293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" panose="020B0503020202020204" pitchFamily="34" charset="0"/>
                <a:cs typeface="Gisha" pitchFamily="34"/>
              </a:rPr>
              <a:t>Mortgage Business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" panose="020B0503020202020204" pitchFamily="34" charset="0"/>
                <a:cs typeface="Gisha" pitchFamily="34"/>
              </a:rPr>
              <a:t>Portfolio Acquisition 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FAADD8B-03B2-8B48-A2D3-004B2FB110F4}"/>
              </a:ext>
            </a:extLst>
          </p:cNvPr>
          <p:cNvSpPr txBox="1">
            <a:spLocks/>
          </p:cNvSpPr>
          <p:nvPr/>
        </p:nvSpPr>
        <p:spPr>
          <a:xfrm>
            <a:off x="7024186" y="847721"/>
            <a:ext cx="3495156" cy="7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Manage your Projects</a:t>
            </a:r>
            <a:endParaRPr lang="en-US" sz="2000" b="1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8148E3A-2A9A-BB49-B824-31864C5F86EB}"/>
              </a:ext>
            </a:extLst>
          </p:cNvPr>
          <p:cNvSpPr txBox="1">
            <a:spLocks/>
          </p:cNvSpPr>
          <p:nvPr/>
        </p:nvSpPr>
        <p:spPr>
          <a:xfrm>
            <a:off x="6700834" y="1462545"/>
            <a:ext cx="3168651" cy="7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Predetermined Criteria</a:t>
            </a:r>
            <a:endParaRPr lang="en-US" sz="2000" b="1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0CACC2D-95BB-5F44-9756-B0DC628F6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453" y="970080"/>
            <a:ext cx="467020" cy="4542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100C8C-A5EC-BD4D-BE61-67D24227E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329" y="1557575"/>
            <a:ext cx="467020" cy="45428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1E23E6C-FE41-0A40-B669-D0F422DE50ED}"/>
              </a:ext>
            </a:extLst>
          </p:cNvPr>
          <p:cNvGrpSpPr/>
          <p:nvPr/>
        </p:nvGrpSpPr>
        <p:grpSpPr>
          <a:xfrm>
            <a:off x="4736477" y="1973046"/>
            <a:ext cx="6362929" cy="1265335"/>
            <a:chOff x="1484354" y="2727555"/>
            <a:chExt cx="6362929" cy="1294583"/>
          </a:xfrm>
        </p:grpSpPr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2515181B-1169-8A43-BFF0-A8A562EAF370}"/>
                </a:ext>
              </a:extLst>
            </p:cNvPr>
            <p:cNvSpPr txBox="1">
              <a:spLocks/>
            </p:cNvSpPr>
            <p:nvPr/>
          </p:nvSpPr>
          <p:spPr>
            <a:xfrm>
              <a:off x="2728311" y="2727555"/>
              <a:ext cx="5118972" cy="745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1" kern="0" dirty="0">
                  <a:solidFill>
                    <a:srgbClr val="184274"/>
                  </a:solidFill>
                  <a:latin typeface="Avenir Next" panose="020B0503020202020204" pitchFamily="34" charset="0"/>
                  <a:cs typeface="Gisha" pitchFamily="34"/>
                </a:rPr>
                <a:t>Straight through Transfer Mechanism</a:t>
              </a:r>
              <a:endParaRPr lang="en-US" sz="2000" b="1" dirty="0">
                <a:solidFill>
                  <a:srgbClr val="184274"/>
                </a:solidFill>
                <a:latin typeface="Avenir Next" panose="020B0503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EDDEA1-BD4F-AC45-8054-BB6E4C5F9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4390" y="2866649"/>
              <a:ext cx="467020" cy="464786"/>
            </a:xfrm>
            <a:prstGeom prst="rect">
              <a:avLst/>
            </a:prstGeom>
          </p:spPr>
        </p:pic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2515181B-1169-8A43-BFF0-A8A562EAF370}"/>
                </a:ext>
              </a:extLst>
            </p:cNvPr>
            <p:cNvSpPr txBox="1">
              <a:spLocks/>
            </p:cNvSpPr>
            <p:nvPr/>
          </p:nvSpPr>
          <p:spPr>
            <a:xfrm>
              <a:off x="1484354" y="3276807"/>
              <a:ext cx="5118972" cy="745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1" kern="0" dirty="0">
                  <a:solidFill>
                    <a:srgbClr val="184274"/>
                  </a:solidFill>
                  <a:latin typeface="Avenir Next" panose="020B0503020202020204" pitchFamily="34" charset="0"/>
                  <a:cs typeface="Gisha" pitchFamily="34"/>
                </a:rPr>
                <a:t>Expand your funding </a:t>
              </a:r>
              <a:endParaRPr lang="en-US" sz="2000" b="1" dirty="0">
                <a:solidFill>
                  <a:srgbClr val="184274"/>
                </a:solidFill>
                <a:latin typeface="Avenir Next" panose="020B0503020202020204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8EDDEA1-BD4F-AC45-8054-BB6E4C5F9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701" y="3368654"/>
              <a:ext cx="467020" cy="46478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83C427B-7B38-8E36-2A23-5D586DBE68AF}"/>
              </a:ext>
            </a:extLst>
          </p:cNvPr>
          <p:cNvSpPr txBox="1"/>
          <p:nvPr/>
        </p:nvSpPr>
        <p:spPr>
          <a:xfrm>
            <a:off x="9377425" y="207629"/>
            <a:ext cx="181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C- Mortgage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BFF8A6-33FF-171A-8A77-215DFD612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5842" y="4766180"/>
            <a:ext cx="1877387" cy="187738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CC7F4C2-C661-96D5-4E83-C8CA0CA357ED}"/>
              </a:ext>
            </a:extLst>
          </p:cNvPr>
          <p:cNvGrpSpPr/>
          <p:nvPr/>
        </p:nvGrpSpPr>
        <p:grpSpPr>
          <a:xfrm>
            <a:off x="4765606" y="3331537"/>
            <a:ext cx="3033198" cy="3442072"/>
            <a:chOff x="1676400" y="1968127"/>
            <a:chExt cx="2286000" cy="2667000"/>
          </a:xfrm>
        </p:grpSpPr>
        <p:grpSp>
          <p:nvGrpSpPr>
            <p:cNvPr id="40" name="Group 53">
              <a:extLst>
                <a:ext uri="{FF2B5EF4-FFF2-40B4-BE49-F238E27FC236}">
                  <a16:creationId xmlns:a16="http://schemas.microsoft.com/office/drawing/2014/main" id="{549DDE62-0477-F549-0C97-4F2B7BA90742}"/>
                </a:ext>
              </a:extLst>
            </p:cNvPr>
            <p:cNvGrpSpPr/>
            <p:nvPr/>
          </p:nvGrpSpPr>
          <p:grpSpPr>
            <a:xfrm>
              <a:off x="1676400" y="1968127"/>
              <a:ext cx="2286000" cy="2667000"/>
              <a:chOff x="11" y="0"/>
              <a:chExt cx="2442641" cy="4800598"/>
            </a:xfrm>
          </p:grpSpPr>
          <p:sp>
            <p:nvSpPr>
              <p:cNvPr id="52" name="Rounded Rectangle 61">
                <a:extLst>
                  <a:ext uri="{FF2B5EF4-FFF2-40B4-BE49-F238E27FC236}">
                    <a16:creationId xmlns:a16="http://schemas.microsoft.com/office/drawing/2014/main" id="{B3D0FB37-BBB7-CC19-6C64-9FAC2B6B0885}"/>
                  </a:ext>
                </a:extLst>
              </p:cNvPr>
              <p:cNvSpPr/>
              <p:nvPr/>
            </p:nvSpPr>
            <p:spPr>
              <a:xfrm>
                <a:off x="11" y="0"/>
                <a:ext cx="2442641" cy="480059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  <a:ln w="34925">
                <a:solidFill>
                  <a:srgbClr val="EC8028"/>
                </a:solidFill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Rounded Rectangle 4">
                <a:extLst>
                  <a:ext uri="{FF2B5EF4-FFF2-40B4-BE49-F238E27FC236}">
                    <a16:creationId xmlns:a16="http://schemas.microsoft.com/office/drawing/2014/main" id="{63D4D942-10C2-F9E6-5CCC-64112D213D60}"/>
                  </a:ext>
                </a:extLst>
              </p:cNvPr>
              <p:cNvSpPr/>
              <p:nvPr/>
            </p:nvSpPr>
            <p:spPr>
              <a:xfrm>
                <a:off x="11" y="0"/>
                <a:ext cx="2442641" cy="14401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b="1" kern="1200" dirty="0"/>
              </a:p>
            </p:txBody>
          </p:sp>
        </p:grpSp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C3E5664E-2A15-6D16-72D0-7101E2D7264F}"/>
                </a:ext>
              </a:extLst>
            </p:cNvPr>
            <p:cNvSpPr/>
            <p:nvPr/>
          </p:nvSpPr>
          <p:spPr>
            <a:xfrm>
              <a:off x="1818408" y="2154900"/>
              <a:ext cx="1866487" cy="73950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dirty="0">
                  <a:latin typeface="Arial" pitchFamily="34" charset="0"/>
                  <a:cs typeface="Arial" pitchFamily="34" charset="0"/>
                </a:rPr>
                <a:t>DEVELOPER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7E6F7E-7D19-A426-3CE5-1751DF442359}"/>
                </a:ext>
              </a:extLst>
            </p:cNvPr>
            <p:cNvSpPr/>
            <p:nvPr/>
          </p:nvSpPr>
          <p:spPr>
            <a:xfrm>
              <a:off x="1752600" y="2143674"/>
              <a:ext cx="216000" cy="2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dirty="0">
                  <a:solidFill>
                    <a:schemeClr val="bg1"/>
                  </a:solidFill>
                </a:rPr>
                <a:t>1</a:t>
              </a:r>
              <a:endParaRPr lang="en-IN" sz="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95DCC4-FF2F-581A-2A0A-ECA051A82C19}"/>
                </a:ext>
              </a:extLst>
            </p:cNvPr>
            <p:cNvGrpSpPr/>
            <p:nvPr/>
          </p:nvGrpSpPr>
          <p:grpSpPr>
            <a:xfrm>
              <a:off x="1809568" y="2967894"/>
              <a:ext cx="1915069" cy="491002"/>
              <a:chOff x="110780" y="674510"/>
              <a:chExt cx="2149524" cy="1097391"/>
            </a:xfrm>
          </p:grpSpPr>
          <p:sp>
            <p:nvSpPr>
              <p:cNvPr id="50" name="Rounded Rectangle 27">
                <a:extLst>
                  <a:ext uri="{FF2B5EF4-FFF2-40B4-BE49-F238E27FC236}">
                    <a16:creationId xmlns:a16="http://schemas.microsoft.com/office/drawing/2014/main" id="{721D9FB3-D4CF-D520-9AAF-F539973C9C69}"/>
                  </a:ext>
                </a:extLst>
              </p:cNvPr>
              <p:cNvSpPr/>
              <p:nvPr/>
            </p:nvSpPr>
            <p:spPr>
              <a:xfrm>
                <a:off x="110780" y="674510"/>
                <a:ext cx="2149524" cy="1097391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ounded Rectangle 4">
                <a:extLst>
                  <a:ext uri="{FF2B5EF4-FFF2-40B4-BE49-F238E27FC236}">
                    <a16:creationId xmlns:a16="http://schemas.microsoft.com/office/drawing/2014/main" id="{0F6C0F7B-7244-612E-683B-18FA28DBF908}"/>
                  </a:ext>
                </a:extLst>
              </p:cNvPr>
              <p:cNvSpPr txBox="1"/>
              <p:nvPr/>
            </p:nvSpPr>
            <p:spPr>
              <a:xfrm>
                <a:off x="142921" y="706651"/>
                <a:ext cx="2085242" cy="1033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9050" rIns="25400" bIns="19050" numCol="1" spcCol="1270" anchor="ctr" anchorCtr="0">
                <a:noAutofit/>
              </a:bodyPr>
              <a:lstStyle/>
              <a:p>
                <a:pPr marL="171450" lvl="0" indent="-17145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900" kern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Project 1</a:t>
                </a:r>
                <a:endPara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defTabSz="444500">
                  <a:spcBef>
                    <a:spcPct val="0"/>
                  </a:spcBef>
                </a:pPr>
                <a:r>
                  <a:rPr lang="en-US" sz="9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Commercial , Residential , Summer Home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A2BD43-ED4A-2F33-22A1-DDAEA5DDE575}"/>
                </a:ext>
              </a:extLst>
            </p:cNvPr>
            <p:cNvGrpSpPr/>
            <p:nvPr/>
          </p:nvGrpSpPr>
          <p:grpSpPr>
            <a:xfrm>
              <a:off x="1813006" y="3533032"/>
              <a:ext cx="1915069" cy="491002"/>
              <a:chOff x="110780" y="674510"/>
              <a:chExt cx="2149524" cy="1097391"/>
            </a:xfrm>
          </p:grpSpPr>
          <p:sp>
            <p:nvSpPr>
              <p:cNvPr id="48" name="Rounded Rectangle 30">
                <a:extLst>
                  <a:ext uri="{FF2B5EF4-FFF2-40B4-BE49-F238E27FC236}">
                    <a16:creationId xmlns:a16="http://schemas.microsoft.com/office/drawing/2014/main" id="{47767CD3-4DDC-C606-4090-98926148707D}"/>
                  </a:ext>
                </a:extLst>
              </p:cNvPr>
              <p:cNvSpPr/>
              <p:nvPr/>
            </p:nvSpPr>
            <p:spPr>
              <a:xfrm>
                <a:off x="110780" y="674510"/>
                <a:ext cx="2149524" cy="1097391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ounded Rectangle 4">
                <a:extLst>
                  <a:ext uri="{FF2B5EF4-FFF2-40B4-BE49-F238E27FC236}">
                    <a16:creationId xmlns:a16="http://schemas.microsoft.com/office/drawing/2014/main" id="{BEB417A1-3EC4-748D-8A4D-2DF6FD4C1BCA}"/>
                  </a:ext>
                </a:extLst>
              </p:cNvPr>
              <p:cNvSpPr txBox="1"/>
              <p:nvPr/>
            </p:nvSpPr>
            <p:spPr>
              <a:xfrm>
                <a:off x="142921" y="706651"/>
                <a:ext cx="2085242" cy="1033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9050" rIns="25400" bIns="19050" numCol="1" spcCol="1270" anchor="ctr" anchorCtr="0">
                <a:noAutofit/>
              </a:bodyPr>
              <a:lstStyle/>
              <a:p>
                <a:pPr marL="171450" lvl="0" indent="-17145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900" kern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Project 2</a:t>
                </a:r>
              </a:p>
              <a:p>
                <a:pPr defTabSz="444500">
                  <a:spcBef>
                    <a:spcPct val="0"/>
                  </a:spcBef>
                </a:pPr>
                <a:r>
                  <a:rPr lang="en-US" sz="9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Commercial , Residential , Summer Home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D2E7D78-E0EE-39D3-2F3B-2CB46609B468}"/>
                </a:ext>
              </a:extLst>
            </p:cNvPr>
            <p:cNvGrpSpPr/>
            <p:nvPr/>
          </p:nvGrpSpPr>
          <p:grpSpPr>
            <a:xfrm>
              <a:off x="1813006" y="4109171"/>
              <a:ext cx="1915069" cy="491002"/>
              <a:chOff x="110780" y="674510"/>
              <a:chExt cx="2149524" cy="1097391"/>
            </a:xfrm>
          </p:grpSpPr>
          <p:sp>
            <p:nvSpPr>
              <p:cNvPr id="46" name="Rounded Rectangle 33">
                <a:extLst>
                  <a:ext uri="{FF2B5EF4-FFF2-40B4-BE49-F238E27FC236}">
                    <a16:creationId xmlns:a16="http://schemas.microsoft.com/office/drawing/2014/main" id="{C71C3E42-0E03-20F6-6DCC-89A340BB0AA1}"/>
                  </a:ext>
                </a:extLst>
              </p:cNvPr>
              <p:cNvSpPr/>
              <p:nvPr/>
            </p:nvSpPr>
            <p:spPr>
              <a:xfrm>
                <a:off x="110780" y="674510"/>
                <a:ext cx="2149524" cy="1097391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ounded Rectangle 4">
                <a:extLst>
                  <a:ext uri="{FF2B5EF4-FFF2-40B4-BE49-F238E27FC236}">
                    <a16:creationId xmlns:a16="http://schemas.microsoft.com/office/drawing/2014/main" id="{B2F7AC4E-3AFB-B3FC-83D7-68087462A759}"/>
                  </a:ext>
                </a:extLst>
              </p:cNvPr>
              <p:cNvSpPr txBox="1"/>
              <p:nvPr/>
            </p:nvSpPr>
            <p:spPr>
              <a:xfrm>
                <a:off x="142921" y="706651"/>
                <a:ext cx="2085242" cy="1033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9050" rIns="25400" bIns="19050" numCol="1" spcCol="1270" anchor="ctr" anchorCtr="0">
                <a:noAutofit/>
              </a:bodyPr>
              <a:lstStyle/>
              <a:p>
                <a:pPr marL="171450" lvl="0" indent="-17145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900" kern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Project 3</a:t>
                </a:r>
              </a:p>
              <a:p>
                <a:pPr defTabSz="444500">
                  <a:spcBef>
                    <a:spcPct val="0"/>
                  </a:spcBef>
                </a:pPr>
                <a:r>
                  <a:rPr lang="en-US" sz="9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Commercial , Residential , Summer Home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EBAAB31-1B5F-E853-8245-C1516E114BBD}"/>
              </a:ext>
            </a:extLst>
          </p:cNvPr>
          <p:cNvGrpSpPr/>
          <p:nvPr/>
        </p:nvGrpSpPr>
        <p:grpSpPr>
          <a:xfrm>
            <a:off x="8816062" y="3261998"/>
            <a:ext cx="3223260" cy="3442073"/>
            <a:chOff x="4267200" y="1968127"/>
            <a:chExt cx="2286000" cy="2667000"/>
          </a:xfrm>
        </p:grpSpPr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D6F914CA-EBE0-FB53-BF80-F80CCFA9490B}"/>
                </a:ext>
              </a:extLst>
            </p:cNvPr>
            <p:cNvGrpSpPr/>
            <p:nvPr/>
          </p:nvGrpSpPr>
          <p:grpSpPr>
            <a:xfrm>
              <a:off x="4267200" y="1968127"/>
              <a:ext cx="2286000" cy="2667000"/>
              <a:chOff x="11" y="0"/>
              <a:chExt cx="2442641" cy="4800598"/>
            </a:xfrm>
          </p:grpSpPr>
          <p:sp>
            <p:nvSpPr>
              <p:cNvPr id="67" name="Rounded Rectangle 64">
                <a:extLst>
                  <a:ext uri="{FF2B5EF4-FFF2-40B4-BE49-F238E27FC236}">
                    <a16:creationId xmlns:a16="http://schemas.microsoft.com/office/drawing/2014/main" id="{9B1A5404-83B4-8415-4FC7-6F753773314E}"/>
                  </a:ext>
                </a:extLst>
              </p:cNvPr>
              <p:cNvSpPr/>
              <p:nvPr/>
            </p:nvSpPr>
            <p:spPr>
              <a:xfrm>
                <a:off x="11" y="0"/>
                <a:ext cx="2442641" cy="480059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Rounded Rectangle 4">
                <a:extLst>
                  <a:ext uri="{FF2B5EF4-FFF2-40B4-BE49-F238E27FC236}">
                    <a16:creationId xmlns:a16="http://schemas.microsoft.com/office/drawing/2014/main" id="{F6A9893D-A40A-723B-4A0E-30945DE9F589}"/>
                  </a:ext>
                </a:extLst>
              </p:cNvPr>
              <p:cNvSpPr/>
              <p:nvPr/>
            </p:nvSpPr>
            <p:spPr>
              <a:xfrm>
                <a:off x="11" y="0"/>
                <a:ext cx="2442641" cy="14401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6" name="Rounded Rectangle 11">
              <a:extLst>
                <a:ext uri="{FF2B5EF4-FFF2-40B4-BE49-F238E27FC236}">
                  <a16:creationId xmlns:a16="http://schemas.microsoft.com/office/drawing/2014/main" id="{95829872-8CB6-3072-A156-13C4EE12D58B}"/>
                </a:ext>
              </a:extLst>
            </p:cNvPr>
            <p:cNvSpPr/>
            <p:nvPr/>
          </p:nvSpPr>
          <p:spPr>
            <a:xfrm>
              <a:off x="4444275" y="2154900"/>
              <a:ext cx="1866487" cy="73950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dirty="0">
                  <a:latin typeface="Arial" pitchFamily="34" charset="0"/>
                  <a:cs typeface="Arial" pitchFamily="34" charset="0"/>
                </a:rPr>
                <a:t>CIFC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0A400D0-730D-3634-DF4E-036869504E38}"/>
                </a:ext>
              </a:extLst>
            </p:cNvPr>
            <p:cNvSpPr/>
            <p:nvPr/>
          </p:nvSpPr>
          <p:spPr>
            <a:xfrm>
              <a:off x="4392343" y="2143674"/>
              <a:ext cx="216000" cy="2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dirty="0">
                  <a:solidFill>
                    <a:schemeClr val="bg1"/>
                  </a:solidFill>
                </a:rPr>
                <a:t>2</a:t>
              </a:r>
              <a:endParaRPr lang="en-IN" sz="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627806F-9A0F-8C3E-43C7-AD73F85CC9AA}"/>
                </a:ext>
              </a:extLst>
            </p:cNvPr>
            <p:cNvGrpSpPr/>
            <p:nvPr/>
          </p:nvGrpSpPr>
          <p:grpSpPr>
            <a:xfrm>
              <a:off x="4406093" y="2961822"/>
              <a:ext cx="1915069" cy="491002"/>
              <a:chOff x="110780" y="674510"/>
              <a:chExt cx="2149524" cy="1097391"/>
            </a:xfrm>
          </p:grpSpPr>
          <p:sp>
            <p:nvSpPr>
              <p:cNvPr id="65" name="Rounded Rectangle 36">
                <a:extLst>
                  <a:ext uri="{FF2B5EF4-FFF2-40B4-BE49-F238E27FC236}">
                    <a16:creationId xmlns:a16="http://schemas.microsoft.com/office/drawing/2014/main" id="{BAF00FC1-87CA-E301-CEA9-45069EE5C45D}"/>
                  </a:ext>
                </a:extLst>
              </p:cNvPr>
              <p:cNvSpPr/>
              <p:nvPr/>
            </p:nvSpPr>
            <p:spPr>
              <a:xfrm>
                <a:off x="110780" y="674510"/>
                <a:ext cx="2149524" cy="1097391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ounded Rectangle 4">
                <a:extLst>
                  <a:ext uri="{FF2B5EF4-FFF2-40B4-BE49-F238E27FC236}">
                    <a16:creationId xmlns:a16="http://schemas.microsoft.com/office/drawing/2014/main" id="{0283763D-A470-5FE0-9F9E-1D82E4A8B869}"/>
                  </a:ext>
                </a:extLst>
              </p:cNvPr>
              <p:cNvSpPr txBox="1"/>
              <p:nvPr/>
            </p:nvSpPr>
            <p:spPr>
              <a:xfrm>
                <a:off x="142921" y="706651"/>
                <a:ext cx="2085242" cy="1033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9050" rIns="25400" bIns="19050" numCol="1" spcCol="1270" anchor="ctr" anchorCtr="0">
                <a:noAutofit/>
              </a:bodyPr>
              <a:lstStyle/>
              <a:p>
                <a:pPr marL="171450" lvl="0" indent="-17145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900" kern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Project Assessment</a:t>
                </a:r>
              </a:p>
              <a:p>
                <a:pPr defTabSz="444500">
                  <a:spcBef>
                    <a:spcPct val="0"/>
                  </a:spcBef>
                </a:pPr>
                <a:r>
                  <a:rPr lang="en-US" sz="9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215AE60-5748-EAAB-6DED-1446CF278F41}"/>
                </a:ext>
              </a:extLst>
            </p:cNvPr>
            <p:cNvGrpSpPr/>
            <p:nvPr/>
          </p:nvGrpSpPr>
          <p:grpSpPr>
            <a:xfrm>
              <a:off x="4409531" y="3529024"/>
              <a:ext cx="1915069" cy="491002"/>
              <a:chOff x="110780" y="674510"/>
              <a:chExt cx="2149524" cy="1097391"/>
            </a:xfrm>
          </p:grpSpPr>
          <p:sp>
            <p:nvSpPr>
              <p:cNvPr id="63" name="Rounded Rectangle 39">
                <a:extLst>
                  <a:ext uri="{FF2B5EF4-FFF2-40B4-BE49-F238E27FC236}">
                    <a16:creationId xmlns:a16="http://schemas.microsoft.com/office/drawing/2014/main" id="{8588BFD6-07A8-3425-CA7E-0736039C6FF6}"/>
                  </a:ext>
                </a:extLst>
              </p:cNvPr>
              <p:cNvSpPr/>
              <p:nvPr/>
            </p:nvSpPr>
            <p:spPr>
              <a:xfrm>
                <a:off x="110780" y="674510"/>
                <a:ext cx="2149524" cy="1097391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ounded Rectangle 4">
                <a:extLst>
                  <a:ext uri="{FF2B5EF4-FFF2-40B4-BE49-F238E27FC236}">
                    <a16:creationId xmlns:a16="http://schemas.microsoft.com/office/drawing/2014/main" id="{79E86B46-A818-5930-8DC6-B386F0C1BF94}"/>
                  </a:ext>
                </a:extLst>
              </p:cNvPr>
              <p:cNvSpPr txBox="1"/>
              <p:nvPr/>
            </p:nvSpPr>
            <p:spPr>
              <a:xfrm>
                <a:off x="142921" y="706651"/>
                <a:ext cx="2085242" cy="1033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9050" rIns="25400" bIns="19050" numCol="1" spcCol="1270" anchor="ctr" anchorCtr="0">
                <a:noAutofit/>
              </a:bodyPr>
              <a:lstStyle/>
              <a:p>
                <a:pPr marL="171450" lvl="0" indent="-17145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900" kern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Portfolio Assessment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C0E8D31-97B0-F5F0-8BE3-FCC7E80D9FCE}"/>
                </a:ext>
              </a:extLst>
            </p:cNvPr>
            <p:cNvGrpSpPr/>
            <p:nvPr/>
          </p:nvGrpSpPr>
          <p:grpSpPr>
            <a:xfrm>
              <a:off x="4409531" y="4104822"/>
              <a:ext cx="1915069" cy="491002"/>
              <a:chOff x="110780" y="674510"/>
              <a:chExt cx="2149524" cy="1097391"/>
            </a:xfrm>
          </p:grpSpPr>
          <p:sp>
            <p:nvSpPr>
              <p:cNvPr id="61" name="Rounded Rectangle 42">
                <a:extLst>
                  <a:ext uri="{FF2B5EF4-FFF2-40B4-BE49-F238E27FC236}">
                    <a16:creationId xmlns:a16="http://schemas.microsoft.com/office/drawing/2014/main" id="{5D8C24C3-F744-23E4-6556-98793E9FA243}"/>
                  </a:ext>
                </a:extLst>
              </p:cNvPr>
              <p:cNvSpPr/>
              <p:nvPr/>
            </p:nvSpPr>
            <p:spPr>
              <a:xfrm>
                <a:off x="110780" y="674510"/>
                <a:ext cx="2149524" cy="1097391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ounded Rectangle 4">
                <a:extLst>
                  <a:ext uri="{FF2B5EF4-FFF2-40B4-BE49-F238E27FC236}">
                    <a16:creationId xmlns:a16="http://schemas.microsoft.com/office/drawing/2014/main" id="{D97FA7D5-39E1-2B4B-B9A3-4A9C3179838E}"/>
                  </a:ext>
                </a:extLst>
              </p:cNvPr>
              <p:cNvSpPr txBox="1"/>
              <p:nvPr/>
            </p:nvSpPr>
            <p:spPr>
              <a:xfrm>
                <a:off x="142921" y="706651"/>
                <a:ext cx="2085242" cy="1033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9050" rIns="25400" bIns="19050" numCol="1" spcCol="1270" anchor="ctr" anchorCtr="0">
                <a:noAutofit/>
              </a:bodyPr>
              <a:lstStyle/>
              <a:p>
                <a:pPr marL="171450" lvl="0" indent="-17145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Transfer and Funding mechanism</a:t>
                </a:r>
              </a:p>
            </p:txBody>
          </p:sp>
        </p:grpSp>
      </p:grpSp>
      <p:sp>
        <p:nvSpPr>
          <p:cNvPr id="69" name="Arrow: Chevron 68">
            <a:extLst>
              <a:ext uri="{FF2B5EF4-FFF2-40B4-BE49-F238E27FC236}">
                <a16:creationId xmlns:a16="http://schemas.microsoft.com/office/drawing/2014/main" id="{FFC683CD-F452-5CBC-AC48-50B12CB1109A}"/>
              </a:ext>
            </a:extLst>
          </p:cNvPr>
          <p:cNvSpPr/>
          <p:nvPr/>
        </p:nvSpPr>
        <p:spPr>
          <a:xfrm>
            <a:off x="8684695" y="4094077"/>
            <a:ext cx="138681" cy="330479"/>
          </a:xfrm>
          <a:prstGeom prst="chevron">
            <a:avLst>
              <a:gd name="adj" fmla="val 77473"/>
            </a:avLst>
          </a:prstGeom>
          <a:solidFill>
            <a:srgbClr val="E86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Arrow: Chevron 69">
            <a:extLst>
              <a:ext uri="{FF2B5EF4-FFF2-40B4-BE49-F238E27FC236}">
                <a16:creationId xmlns:a16="http://schemas.microsoft.com/office/drawing/2014/main" id="{9D01C1CD-FD74-69E5-860A-8173CA73E5BF}"/>
              </a:ext>
            </a:extLst>
          </p:cNvPr>
          <p:cNvSpPr/>
          <p:nvPr/>
        </p:nvSpPr>
        <p:spPr>
          <a:xfrm rot="12469579">
            <a:off x="7808759" y="5087429"/>
            <a:ext cx="151014" cy="330479"/>
          </a:xfrm>
          <a:prstGeom prst="chevron">
            <a:avLst>
              <a:gd name="adj" fmla="val 67393"/>
            </a:avLst>
          </a:prstGeom>
          <a:solidFill>
            <a:srgbClr val="E86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7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blue rectangle&#10;&#10;Description automatically generated">
            <a:extLst>
              <a:ext uri="{FF2B5EF4-FFF2-40B4-BE49-F238E27FC236}">
                <a16:creationId xmlns:a16="http://schemas.microsoft.com/office/drawing/2014/main" id="{192B1F09-D4B6-E118-D3A4-CE59306B8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98"/>
          <a:stretch/>
        </p:blipFill>
        <p:spPr>
          <a:xfrm>
            <a:off x="18821" y="0"/>
            <a:ext cx="2008038" cy="6858000"/>
          </a:xfrm>
          <a:prstGeom prst="rect">
            <a:avLst/>
          </a:prstGeom>
        </p:spPr>
      </p:pic>
      <p:pic>
        <p:nvPicPr>
          <p:cNvPr id="8" name="Picture 7" descr="A group of arrows pointing up&#10;&#10;Description automatically generated">
            <a:extLst>
              <a:ext uri="{FF2B5EF4-FFF2-40B4-BE49-F238E27FC236}">
                <a16:creationId xmlns:a16="http://schemas.microsoft.com/office/drawing/2014/main" id="{57CE231A-BFFC-9992-5987-80EC6D244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090" y="444962"/>
            <a:ext cx="869885" cy="544734"/>
          </a:xfrm>
          <a:prstGeom prst="rect">
            <a:avLst/>
          </a:prstGeom>
        </p:spPr>
      </p:pic>
      <p:grpSp>
        <p:nvGrpSpPr>
          <p:cNvPr id="13" name="Group 4"/>
          <p:cNvGrpSpPr/>
          <p:nvPr/>
        </p:nvGrpSpPr>
        <p:grpSpPr>
          <a:xfrm>
            <a:off x="6873407" y="363383"/>
            <a:ext cx="4079683" cy="2363595"/>
            <a:chOff x="5369113" y="609603"/>
            <a:chExt cx="4079683" cy="2363595"/>
          </a:xfrm>
        </p:grpSpPr>
        <p:sp>
          <p:nvSpPr>
            <p:cNvPr id="14" name="Rectangle 40"/>
            <p:cNvSpPr/>
            <p:nvPr/>
          </p:nvSpPr>
          <p:spPr>
            <a:xfrm>
              <a:off x="7717600" y="1819720"/>
              <a:ext cx="1701104" cy="29238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00" b="1" i="0" u="none" strike="noStrike" kern="1200" cap="none" spc="0" baseline="0">
                  <a:solidFill>
                    <a:srgbClr val="005BAA"/>
                  </a:solidFill>
                  <a:uFillTx/>
                  <a:latin typeface="Candara" pitchFamily="34"/>
                </a:rPr>
                <a:t>“Financing the Gap”  </a:t>
              </a:r>
            </a:p>
          </p:txBody>
        </p:sp>
        <p:sp>
          <p:nvSpPr>
            <p:cNvPr id="15" name="Flowchart: Off-page Connector 43"/>
            <p:cNvSpPr/>
            <p:nvPr/>
          </p:nvSpPr>
          <p:spPr>
            <a:xfrm>
              <a:off x="5536115" y="643134"/>
              <a:ext cx="3912681" cy="271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"/>
                <a:gd name="f4" fmla="val 8"/>
                <a:gd name="f5" fmla="val 5"/>
                <a:gd name="f6" fmla="*/ f0 1 10"/>
                <a:gd name="f7" fmla="*/ f1 1 10"/>
                <a:gd name="f8" fmla="+- f3 0 f2"/>
                <a:gd name="f9" fmla="*/ f8 1 10"/>
                <a:gd name="f10" fmla="*/ f8 4 1"/>
                <a:gd name="f11" fmla="*/ f10 1 5"/>
                <a:gd name="f12" fmla="*/ f2 1 f9"/>
                <a:gd name="f13" fmla="*/ f3 1 f9"/>
                <a:gd name="f14" fmla="*/ f11 1 f9"/>
                <a:gd name="f15" fmla="*/ f12 f6 1"/>
                <a:gd name="f16" fmla="*/ f13 f6 1"/>
                <a:gd name="f17" fmla="*/ f12 f7 1"/>
                <a:gd name="f18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7" r="f16" b="f18"/>
              <a:pathLst>
                <a:path w="10" h="1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3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9B">
                <a:alpha val="77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16" name="Straight Connector 45"/>
            <p:cNvCxnSpPr/>
            <p:nvPr/>
          </p:nvCxnSpPr>
          <p:spPr>
            <a:xfrm>
              <a:off x="5595716" y="609603"/>
              <a:ext cx="3853080" cy="0"/>
            </a:xfrm>
            <a:prstGeom prst="straightConnector1">
              <a:avLst/>
            </a:prstGeom>
            <a:noFill/>
            <a:ln w="9528" cap="flat">
              <a:solidFill>
                <a:srgbClr val="5B9BD5"/>
              </a:solidFill>
              <a:prstDash val="solid"/>
              <a:miter/>
            </a:ln>
          </p:spPr>
        </p:cxnSp>
        <p:cxnSp>
          <p:nvCxnSpPr>
            <p:cNvPr id="17" name="Straight Connector 46"/>
            <p:cNvCxnSpPr/>
            <p:nvPr/>
          </p:nvCxnSpPr>
          <p:spPr>
            <a:xfrm>
              <a:off x="6116641" y="1349005"/>
              <a:ext cx="3037115" cy="0"/>
            </a:xfrm>
            <a:prstGeom prst="straightConnector1">
              <a:avLst/>
            </a:prstGeom>
            <a:noFill/>
            <a:ln w="15873" cap="flat">
              <a:solidFill>
                <a:srgbClr val="44546A"/>
              </a:solidFill>
              <a:prstDash val="solid"/>
              <a:miter/>
            </a:ln>
          </p:spPr>
        </p:cxnSp>
        <p:cxnSp>
          <p:nvCxnSpPr>
            <p:cNvPr id="18" name="Straight Connector 48"/>
            <p:cNvCxnSpPr/>
            <p:nvPr/>
          </p:nvCxnSpPr>
          <p:spPr>
            <a:xfrm>
              <a:off x="7635203" y="1371600"/>
              <a:ext cx="0" cy="1345685"/>
            </a:xfrm>
            <a:prstGeom prst="straightConnector1">
              <a:avLst/>
            </a:prstGeom>
            <a:noFill/>
            <a:ln w="15873" cap="flat">
              <a:solidFill>
                <a:srgbClr val="44546A"/>
              </a:solidFill>
              <a:prstDash val="solid"/>
              <a:miter/>
            </a:ln>
          </p:spPr>
        </p:cxnSp>
        <p:sp>
          <p:nvSpPr>
            <p:cNvPr id="19" name="Rectangle 49"/>
            <p:cNvSpPr/>
            <p:nvPr/>
          </p:nvSpPr>
          <p:spPr>
            <a:xfrm>
              <a:off x="6805618" y="1021252"/>
              <a:ext cx="1762534" cy="276999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 dirty="0">
                  <a:solidFill>
                    <a:srgbClr val="E86E0A"/>
                  </a:solidFill>
                  <a:uFillTx/>
                  <a:latin typeface="Gisha" pitchFamily="34"/>
                  <a:cs typeface="Gisha" pitchFamily="34"/>
                </a:rPr>
                <a:t>Real Estate Developer</a:t>
              </a:r>
            </a:p>
          </p:txBody>
        </p:sp>
        <p:sp>
          <p:nvSpPr>
            <p:cNvPr id="20" name="Rectangle 50"/>
            <p:cNvSpPr/>
            <p:nvPr/>
          </p:nvSpPr>
          <p:spPr>
            <a:xfrm>
              <a:off x="7741493" y="1448857"/>
              <a:ext cx="704042" cy="24622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51A2"/>
                  </a:solidFill>
                  <a:uFillTx/>
                  <a:latin typeface="Gisha" pitchFamily="34"/>
                  <a:cs typeface="Gisha" pitchFamily="34"/>
                </a:rPr>
                <a:t>Liabilities</a:t>
              </a:r>
            </a:p>
          </p:txBody>
        </p:sp>
        <p:sp>
          <p:nvSpPr>
            <p:cNvPr id="21" name="Rectangle 51"/>
            <p:cNvSpPr/>
            <p:nvPr/>
          </p:nvSpPr>
          <p:spPr>
            <a:xfrm>
              <a:off x="6393210" y="1448857"/>
              <a:ext cx="561368" cy="24622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51A2"/>
                  </a:solidFill>
                  <a:uFillTx/>
                  <a:latin typeface="Gisha" pitchFamily="34"/>
                  <a:cs typeface="Gisha" pitchFamily="34"/>
                </a:rPr>
                <a:t>Assets</a:t>
              </a:r>
            </a:p>
          </p:txBody>
        </p:sp>
        <p:sp>
          <p:nvSpPr>
            <p:cNvPr id="25" name="Rectangle 56"/>
            <p:cNvSpPr/>
            <p:nvPr/>
          </p:nvSpPr>
          <p:spPr>
            <a:xfrm>
              <a:off x="5369113" y="1676396"/>
              <a:ext cx="872355" cy="246221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 dirty="0">
                  <a:solidFill>
                    <a:srgbClr val="E86E0A"/>
                  </a:solidFill>
                  <a:uFillTx/>
                  <a:latin typeface="Gisha" pitchFamily="34"/>
                  <a:cs typeface="Gisha" pitchFamily="34"/>
                </a:rPr>
                <a:t>Customer 1</a:t>
              </a: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6164363" y="1669904"/>
              <a:ext cx="1113693" cy="986838"/>
              <a:chOff x="6164363" y="1669904"/>
              <a:chExt cx="1113693" cy="986838"/>
            </a:xfrm>
          </p:grpSpPr>
          <p:sp>
            <p:nvSpPr>
              <p:cNvPr id="33" name="Rectangle 36"/>
              <p:cNvSpPr/>
              <p:nvPr/>
            </p:nvSpPr>
            <p:spPr>
              <a:xfrm>
                <a:off x="6412696" y="1669904"/>
                <a:ext cx="865360" cy="986838"/>
              </a:xfrm>
              <a:prstGeom prst="rect">
                <a:avLst/>
              </a:prstGeom>
              <a:solidFill>
                <a:srgbClr val="FFFFFF"/>
              </a:solidFill>
              <a:ln w="9528" cap="flat">
                <a:solidFill>
                  <a:srgbClr val="E86E0A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lowchart: Multidocument 42"/>
              <p:cNvSpPr/>
              <p:nvPr/>
            </p:nvSpPr>
            <p:spPr>
              <a:xfrm>
                <a:off x="6477216" y="1710467"/>
                <a:ext cx="739109" cy="8709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20782"/>
                  <a:gd name="f8" fmla="val 9298"/>
                  <a:gd name="f9" fmla="val 23542"/>
                  <a:gd name="f10" fmla="val 18022"/>
                  <a:gd name="f11" fmla="val 18595"/>
                  <a:gd name="f12" fmla="val 3675"/>
                  <a:gd name="f13" fmla="val 1532"/>
                  <a:gd name="f14" fmla="val 1815"/>
                  <a:gd name="f15" fmla="val 20000"/>
                  <a:gd name="f16" fmla="val 16252"/>
                  <a:gd name="f17" fmla="val 19298"/>
                  <a:gd name="f18" fmla="val 16352"/>
                  <a:gd name="f19" fmla="val 2972"/>
                  <a:gd name="f20" fmla="val 14392"/>
                  <a:gd name="f21" fmla="val 20800"/>
                  <a:gd name="f22" fmla="val 14467"/>
                  <a:gd name="f23" fmla="+- 0 0 -360"/>
                  <a:gd name="f24" fmla="+- 0 0 -180"/>
                  <a:gd name="f25" fmla="*/ f3 1 21600"/>
                  <a:gd name="f26" fmla="*/ f4 1 21600"/>
                  <a:gd name="f27" fmla="+- f6 0 f5"/>
                  <a:gd name="f28" fmla="*/ f23 f0 1"/>
                  <a:gd name="f29" fmla="*/ f24 f0 1"/>
                  <a:gd name="f30" fmla="*/ f27 1 21600"/>
                  <a:gd name="f31" fmla="*/ f27 3675 1"/>
                  <a:gd name="f32" fmla="*/ f27 20782 1"/>
                  <a:gd name="f33" fmla="*/ f27 9298 1"/>
                  <a:gd name="f34" fmla="*/ f27 12286 1"/>
                  <a:gd name="f35" fmla="*/ f27 18595 1"/>
                  <a:gd name="f36" fmla="*/ f28 1 f2"/>
                  <a:gd name="f37" fmla="*/ f29 1 f2"/>
                  <a:gd name="f38" fmla="*/ f31 1 21600"/>
                  <a:gd name="f39" fmla="*/ f32 1 21600"/>
                  <a:gd name="f40" fmla="*/ f33 1 21600"/>
                  <a:gd name="f41" fmla="*/ f34 1 21600"/>
                  <a:gd name="f42" fmla="*/ f35 1 21600"/>
                  <a:gd name="f43" fmla="*/ f5 1 f30"/>
                  <a:gd name="f44" fmla="+- f36 0 f1"/>
                  <a:gd name="f45" fmla="+- f37 0 f1"/>
                  <a:gd name="f46" fmla="*/ f41 1 f30"/>
                  <a:gd name="f47" fmla="*/ f40 1 f30"/>
                  <a:gd name="f48" fmla="*/ f39 1 f30"/>
                  <a:gd name="f49" fmla="*/ f42 1 f30"/>
                  <a:gd name="f50" fmla="*/ f38 1 f30"/>
                  <a:gd name="f51" fmla="*/ f43 f25 1"/>
                  <a:gd name="f52" fmla="*/ f43 f26 1"/>
                  <a:gd name="f53" fmla="*/ f49 f25 1"/>
                  <a:gd name="f54" fmla="*/ f48 f26 1"/>
                  <a:gd name="f55" fmla="*/ f50 f26 1"/>
                  <a:gd name="f56" fmla="*/ f46 f25 1"/>
                  <a:gd name="f57" fmla="*/ f47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56" y="f52"/>
                  </a:cxn>
                  <a:cxn ang="f45">
                    <a:pos x="f57" y="f54"/>
                  </a:cxn>
                </a:cxnLst>
                <a:rect l="f51" t="f55" r="f53" b="f54"/>
                <a:pathLst>
                  <a:path w="21600" h="21600" stroke="0">
                    <a:moveTo>
                      <a:pt x="f5" y="f7"/>
                    </a:moveTo>
                    <a:cubicBezTo>
                      <a:pt x="f8" y="f9"/>
                      <a:pt x="f8" y="f10"/>
                      <a:pt x="f11" y="f10"/>
                    </a:cubicBezTo>
                    <a:lnTo>
                      <a:pt x="f11" y="f12"/>
                    </a:lnTo>
                    <a:lnTo>
                      <a:pt x="f5" y="f12"/>
                    </a:lnTo>
                    <a:close/>
                    <a:moveTo>
                      <a:pt x="f13" y="f12"/>
                    </a:moveTo>
                    <a:lnTo>
                      <a:pt x="f13" y="f14"/>
                    </a:lnTo>
                    <a:lnTo>
                      <a:pt x="f15" y="f14"/>
                    </a:lnTo>
                    <a:lnTo>
                      <a:pt x="f15" y="f16"/>
                    </a:lnTo>
                    <a:cubicBezTo>
                      <a:pt x="f17" y="f16"/>
                      <a:pt x="f11" y="f18"/>
                      <a:pt x="f11" y="f18"/>
                    </a:cubicBezTo>
                    <a:lnTo>
                      <a:pt x="f11" y="f12"/>
                    </a:lnTo>
                    <a:close/>
                    <a:moveTo>
                      <a:pt x="f19" y="f14"/>
                    </a:moveTo>
                    <a:lnTo>
                      <a:pt x="f19" y="f5"/>
                    </a:lnTo>
                    <a:lnTo>
                      <a:pt x="f6" y="f5"/>
                    </a:lnTo>
                    <a:lnTo>
                      <a:pt x="f6" y="f20"/>
                    </a:lnTo>
                    <a:cubicBezTo>
                      <a:pt x="f21" y="f20"/>
                      <a:pt x="f15" y="f22"/>
                      <a:pt x="f15" y="f22"/>
                    </a:cubicBezTo>
                    <a:lnTo>
                      <a:pt x="f15" y="f14"/>
                    </a:lnTo>
                    <a:close/>
                  </a:path>
                  <a:path w="21600" h="21600" fill="none">
                    <a:moveTo>
                      <a:pt x="f5" y="f12"/>
                    </a:moveTo>
                    <a:lnTo>
                      <a:pt x="f11" y="f12"/>
                    </a:lnTo>
                    <a:lnTo>
                      <a:pt x="f11" y="f10"/>
                    </a:lnTo>
                    <a:cubicBezTo>
                      <a:pt x="f8" y="f10"/>
                      <a:pt x="f8" y="f9"/>
                      <a:pt x="f5" y="f7"/>
                    </a:cubicBezTo>
                    <a:close/>
                    <a:moveTo>
                      <a:pt x="f13" y="f12"/>
                    </a:moveTo>
                    <a:lnTo>
                      <a:pt x="f13" y="f14"/>
                    </a:lnTo>
                    <a:lnTo>
                      <a:pt x="f15" y="f14"/>
                    </a:lnTo>
                    <a:lnTo>
                      <a:pt x="f15" y="f16"/>
                    </a:lnTo>
                    <a:cubicBezTo>
                      <a:pt x="f17" y="f16"/>
                      <a:pt x="f11" y="f18"/>
                      <a:pt x="f11" y="f18"/>
                    </a:cubicBezTo>
                    <a:moveTo>
                      <a:pt x="f19" y="f14"/>
                    </a:moveTo>
                    <a:lnTo>
                      <a:pt x="f19" y="f5"/>
                    </a:lnTo>
                    <a:lnTo>
                      <a:pt x="f6" y="f5"/>
                    </a:lnTo>
                    <a:lnTo>
                      <a:pt x="f6" y="f20"/>
                    </a:lnTo>
                    <a:cubicBezTo>
                      <a:pt x="f21" y="f20"/>
                      <a:pt x="f15" y="f22"/>
                      <a:pt x="f15" y="f22"/>
                    </a:cubicBezTo>
                  </a:path>
                  <a:path w="21600" h="21600" fill="none" stroke="0">
                    <a:moveTo>
                      <a:pt x="f5" y="f7"/>
                    </a:moveTo>
                    <a:cubicBezTo>
                      <a:pt x="f8" y="f9"/>
                      <a:pt x="f8" y="f10"/>
                      <a:pt x="f11" y="f10"/>
                    </a:cubicBezTo>
                    <a:lnTo>
                      <a:pt x="f11" y="f18"/>
                    </a:lnTo>
                    <a:cubicBezTo>
                      <a:pt x="f11" y="f18"/>
                      <a:pt x="f17" y="f16"/>
                      <a:pt x="f15" y="f16"/>
                    </a:cubicBezTo>
                    <a:lnTo>
                      <a:pt x="f15" y="f22"/>
                    </a:lnTo>
                    <a:cubicBezTo>
                      <a:pt x="f15" y="f22"/>
                      <a:pt x="f21" y="f20"/>
                      <a:pt x="f6" y="f20"/>
                    </a:cubicBezTo>
                    <a:lnTo>
                      <a:pt x="f6" y="f5"/>
                    </a:lnTo>
                    <a:lnTo>
                      <a:pt x="f19" y="f5"/>
                    </a:lnTo>
                    <a:lnTo>
                      <a:pt x="f19" y="f14"/>
                    </a:lnTo>
                    <a:lnTo>
                      <a:pt x="f13" y="f14"/>
                    </a:lnTo>
                    <a:lnTo>
                      <a:pt x="f13" y="f12"/>
                    </a:lnTo>
                    <a:lnTo>
                      <a:pt x="f5" y="f12"/>
                    </a:lnTo>
                    <a:close/>
                  </a:path>
                </a:pathLst>
              </a:custGeom>
              <a:solidFill>
                <a:srgbClr val="2E75B6"/>
              </a:solidFill>
              <a:ln w="1079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35" name="Straight Arrow Connector 63"/>
              <p:cNvCxnSpPr/>
              <p:nvPr/>
            </p:nvCxnSpPr>
            <p:spPr>
              <a:xfrm>
                <a:off x="6179798" y="1797445"/>
                <a:ext cx="186602" cy="0"/>
              </a:xfrm>
              <a:prstGeom prst="straightConnector1">
                <a:avLst/>
              </a:prstGeom>
              <a:noFill/>
              <a:ln w="19046" cap="flat">
                <a:solidFill>
                  <a:srgbClr val="004A9B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36" name="Straight Arrow Connector 64"/>
              <p:cNvCxnSpPr/>
              <p:nvPr/>
            </p:nvCxnSpPr>
            <p:spPr>
              <a:xfrm>
                <a:off x="6164363" y="2128229"/>
                <a:ext cx="186602" cy="0"/>
              </a:xfrm>
              <a:prstGeom prst="straightConnector1">
                <a:avLst/>
              </a:prstGeom>
              <a:noFill/>
              <a:ln w="19046" cap="flat">
                <a:solidFill>
                  <a:srgbClr val="004A9B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37" name="Straight Arrow Connector 65"/>
              <p:cNvCxnSpPr/>
              <p:nvPr/>
            </p:nvCxnSpPr>
            <p:spPr>
              <a:xfrm>
                <a:off x="6173571" y="2457047"/>
                <a:ext cx="186602" cy="0"/>
              </a:xfrm>
              <a:prstGeom prst="straightConnector1">
                <a:avLst/>
              </a:prstGeom>
              <a:noFill/>
              <a:ln w="19046" cap="flat">
                <a:solidFill>
                  <a:srgbClr val="004A9B"/>
                </a:solidFill>
                <a:prstDash val="solid"/>
                <a:miter/>
                <a:tailEnd type="arrow"/>
              </a:ln>
            </p:spPr>
          </p:cxnSp>
        </p:grpSp>
        <p:sp>
          <p:nvSpPr>
            <p:cNvPr id="32" name="Rectangle 66"/>
            <p:cNvSpPr/>
            <p:nvPr/>
          </p:nvSpPr>
          <p:spPr>
            <a:xfrm>
              <a:off x="6360173" y="2726978"/>
              <a:ext cx="814648" cy="24622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1" u="none" strike="noStrike" kern="1200" cap="none" spc="0" baseline="0">
                  <a:solidFill>
                    <a:srgbClr val="E86E0A"/>
                  </a:solidFill>
                  <a:uFillTx/>
                  <a:latin typeface="Candara" pitchFamily="34"/>
                </a:rPr>
                <a:t>“FUNDED”  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6CF6673-F161-2CD5-2104-7F29755CBA64}"/>
              </a:ext>
            </a:extLst>
          </p:cNvPr>
          <p:cNvSpPr/>
          <p:nvPr/>
        </p:nvSpPr>
        <p:spPr>
          <a:xfrm>
            <a:off x="7170463" y="2651757"/>
            <a:ext cx="393231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b="1" i="1" kern="0" dirty="0">
                <a:solidFill>
                  <a:schemeClr val="accent2"/>
                </a:solidFill>
                <a:latin typeface="Avenir Next" panose="020B0503020202020204" pitchFamily="34" charset="0"/>
                <a:ea typeface="+mj-ea"/>
                <a:cs typeface="Gisha" pitchFamily="34"/>
              </a:rPr>
              <a:t>Unlock cash from outstanding Receivables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8757575-3149-8115-8E85-4EC4EF8D0C7A}"/>
              </a:ext>
            </a:extLst>
          </p:cNvPr>
          <p:cNvSpPr txBox="1">
            <a:spLocks/>
          </p:cNvSpPr>
          <p:nvPr/>
        </p:nvSpPr>
        <p:spPr>
          <a:xfrm>
            <a:off x="1262227" y="582066"/>
            <a:ext cx="4973785" cy="271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0" dirty="0">
                <a:solidFill>
                  <a:schemeClr val="accent2"/>
                </a:solidFill>
                <a:latin typeface="Avenir Next" panose="020B0503020202020204" pitchFamily="34" charset="0"/>
                <a:cs typeface="Gisha" pitchFamily="34"/>
              </a:rPr>
              <a:t>The Simplest Way to Fund your Project </a:t>
            </a:r>
            <a:br>
              <a:rPr lang="en-US" sz="4000" b="1" dirty="0">
                <a:solidFill>
                  <a:schemeClr val="accent2"/>
                </a:solidFill>
                <a:latin typeface="Avenir Next" panose="020B0503020202020204" pitchFamily="34" charset="0"/>
                <a:cs typeface="Gisha" pitchFamily="34"/>
              </a:rPr>
            </a:br>
            <a:endParaRPr lang="en-US" sz="4000" b="1" dirty="0">
              <a:solidFill>
                <a:schemeClr val="accent2"/>
              </a:solidFill>
              <a:latin typeface="Avenir Next" panose="020B050302020202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A0B55B1-785A-60E6-5A41-B767BA476F6E}"/>
              </a:ext>
            </a:extLst>
          </p:cNvPr>
          <p:cNvSpPr txBox="1">
            <a:spLocks/>
          </p:cNvSpPr>
          <p:nvPr/>
        </p:nvSpPr>
        <p:spPr>
          <a:xfrm>
            <a:off x="1400782" y="-70309"/>
            <a:ext cx="5320883" cy="139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kern="0" dirty="0">
                <a:solidFill>
                  <a:schemeClr val="accent2"/>
                </a:solidFill>
                <a:latin typeface="Avenir Next" panose="020B0503020202020204" pitchFamily="34" charset="0"/>
                <a:cs typeface="Gisha" pitchFamily="34"/>
              </a:rPr>
              <a:t>Portfolio Acquisition Programs</a:t>
            </a:r>
            <a:endParaRPr lang="en-US" sz="2800" b="1" dirty="0">
              <a:solidFill>
                <a:schemeClr val="accent2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766309-EE08-279B-B9C0-583FA5AB5832}"/>
              </a:ext>
            </a:extLst>
          </p:cNvPr>
          <p:cNvCxnSpPr>
            <a:cxnSpLocks/>
          </p:cNvCxnSpPr>
          <p:nvPr/>
        </p:nvCxnSpPr>
        <p:spPr>
          <a:xfrm>
            <a:off x="867732" y="3403291"/>
            <a:ext cx="0" cy="3198953"/>
          </a:xfrm>
          <a:prstGeom prst="line">
            <a:avLst/>
          </a:prstGeom>
          <a:ln w="25400"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5602072-3EBC-1FA3-DB9E-60099923C802}"/>
              </a:ext>
            </a:extLst>
          </p:cNvPr>
          <p:cNvSpPr/>
          <p:nvPr/>
        </p:nvSpPr>
        <p:spPr>
          <a:xfrm>
            <a:off x="763428" y="3687136"/>
            <a:ext cx="203718" cy="203718"/>
          </a:xfrm>
          <a:prstGeom prst="ellipse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84B7942-31E9-2A39-F5A3-A79EEF30F384}"/>
              </a:ext>
            </a:extLst>
          </p:cNvPr>
          <p:cNvSpPr/>
          <p:nvPr/>
        </p:nvSpPr>
        <p:spPr>
          <a:xfrm>
            <a:off x="763428" y="4257858"/>
            <a:ext cx="203718" cy="203718"/>
          </a:xfrm>
          <a:prstGeom prst="ellipse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41EFFA-E069-9BA4-D325-B58FA0D74FA9}"/>
              </a:ext>
            </a:extLst>
          </p:cNvPr>
          <p:cNvSpPr/>
          <p:nvPr/>
        </p:nvSpPr>
        <p:spPr>
          <a:xfrm>
            <a:off x="766495" y="4885410"/>
            <a:ext cx="203718" cy="203718"/>
          </a:xfrm>
          <a:prstGeom prst="ellipse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3ACAD5B-69BA-3C15-9F5D-38542F2AB278}"/>
              </a:ext>
            </a:extLst>
          </p:cNvPr>
          <p:cNvSpPr txBox="1">
            <a:spLocks/>
          </p:cNvSpPr>
          <p:nvPr/>
        </p:nvSpPr>
        <p:spPr>
          <a:xfrm>
            <a:off x="7407930" y="3088080"/>
            <a:ext cx="2047720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kern="0">
                <a:solidFill>
                  <a:srgbClr val="005191"/>
                </a:solidFill>
                <a:latin typeface="Avenir Next" panose="020B0503020202020204" pitchFamily="34" charset="0"/>
                <a:ea typeface="+mj-ea"/>
                <a:cs typeface="Gisha" pitchFamily="34"/>
              </a:defRPr>
            </a:lvl1pPr>
          </a:lstStyle>
          <a:p>
            <a:r>
              <a:rPr lang="en-US" dirty="0"/>
              <a:t>Key Benefits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7FFFDD5-6B5E-D8B9-39E7-D6F4C090C7D4}"/>
              </a:ext>
            </a:extLst>
          </p:cNvPr>
          <p:cNvSpPr txBox="1">
            <a:spLocks/>
          </p:cNvSpPr>
          <p:nvPr/>
        </p:nvSpPr>
        <p:spPr>
          <a:xfrm>
            <a:off x="1055100" y="3056334"/>
            <a:ext cx="3365298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kern="0" dirty="0">
                <a:solidFill>
                  <a:srgbClr val="005191"/>
                </a:solidFill>
                <a:latin typeface="Avenir Next" panose="020B0503020202020204" pitchFamily="34" charset="0"/>
                <a:cs typeface="Gisha" pitchFamily="34"/>
              </a:rPr>
              <a:t>How Does it work</a:t>
            </a:r>
            <a:endParaRPr lang="en-US" sz="2400" b="1" dirty="0">
              <a:solidFill>
                <a:srgbClr val="005191"/>
              </a:solidFill>
              <a:latin typeface="Avenir Next" panose="020B050302020202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2C9792A-B35E-94C8-CB88-DAA838C1A859}"/>
              </a:ext>
            </a:extLst>
          </p:cNvPr>
          <p:cNvSpPr txBox="1">
            <a:spLocks/>
          </p:cNvSpPr>
          <p:nvPr/>
        </p:nvSpPr>
        <p:spPr>
          <a:xfrm>
            <a:off x="7260698" y="3576765"/>
            <a:ext cx="3576139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Turn your Receivables into Cash</a:t>
            </a:r>
            <a:endParaRPr lang="en-US" sz="1600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7F55047-E223-E385-9010-0CA3A0296451}"/>
              </a:ext>
            </a:extLst>
          </p:cNvPr>
          <p:cNvSpPr txBox="1">
            <a:spLocks/>
          </p:cNvSpPr>
          <p:nvPr/>
        </p:nvSpPr>
        <p:spPr>
          <a:xfrm>
            <a:off x="1262227" y="2323441"/>
            <a:ext cx="3576139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i="1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Apply for Portfolio Acquisition in simple steps</a:t>
            </a:r>
            <a:endParaRPr lang="en-US" sz="1600" i="1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3692" y="5092132"/>
            <a:ext cx="5659428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ea typeface="+mj-ea"/>
                <a:cs typeface="Gisha" pitchFamily="34"/>
              </a:rPr>
              <a:t>Complete the Transfer Process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1F5EAB61-3C52-0651-8561-58535C6543AD}"/>
              </a:ext>
            </a:extLst>
          </p:cNvPr>
          <p:cNvSpPr txBox="1">
            <a:spLocks/>
          </p:cNvSpPr>
          <p:nvPr/>
        </p:nvSpPr>
        <p:spPr>
          <a:xfrm>
            <a:off x="953472" y="3403291"/>
            <a:ext cx="4651833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Connect with our Mortgage Finance specialist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1F5EAB61-3C52-0651-8561-58535C6543AD}"/>
              </a:ext>
            </a:extLst>
          </p:cNvPr>
          <p:cNvSpPr txBox="1">
            <a:spLocks/>
          </p:cNvSpPr>
          <p:nvPr/>
        </p:nvSpPr>
        <p:spPr>
          <a:xfrm>
            <a:off x="1010799" y="3989479"/>
            <a:ext cx="4250525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kern="0" dirty="0">
              <a:solidFill>
                <a:srgbClr val="184274"/>
              </a:solidFill>
              <a:latin typeface="Avenir Next" panose="020B0503020202020204" pitchFamily="34" charset="0"/>
              <a:cs typeface="Gisha" pitchFamily="34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F5EAB61-3C52-0651-8561-58535C6543AD}"/>
              </a:ext>
            </a:extLst>
          </p:cNvPr>
          <p:cNvSpPr txBox="1">
            <a:spLocks/>
          </p:cNvSpPr>
          <p:nvPr/>
        </p:nvSpPr>
        <p:spPr>
          <a:xfrm>
            <a:off x="987746" y="3996238"/>
            <a:ext cx="4651833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Initiate the Project Assessment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1F5EAB61-3C52-0651-8561-58535C6543AD}"/>
              </a:ext>
            </a:extLst>
          </p:cNvPr>
          <p:cNvSpPr txBox="1">
            <a:spLocks/>
          </p:cNvSpPr>
          <p:nvPr/>
        </p:nvSpPr>
        <p:spPr>
          <a:xfrm>
            <a:off x="961525" y="4628930"/>
            <a:ext cx="4651833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Complete the Portfolio Evaluation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141EFFA-E069-9BA4-D325-B58FA0D74FA9}"/>
              </a:ext>
            </a:extLst>
          </p:cNvPr>
          <p:cNvSpPr/>
          <p:nvPr/>
        </p:nvSpPr>
        <p:spPr>
          <a:xfrm>
            <a:off x="779409" y="5519292"/>
            <a:ext cx="203718" cy="203718"/>
          </a:xfrm>
          <a:prstGeom prst="ellipse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 dirty="0"/>
          </a:p>
        </p:txBody>
      </p:sp>
      <p:sp>
        <p:nvSpPr>
          <p:cNvPr id="63" name="Rectangle 62"/>
          <p:cNvSpPr/>
          <p:nvPr/>
        </p:nvSpPr>
        <p:spPr>
          <a:xfrm>
            <a:off x="927879" y="5666574"/>
            <a:ext cx="4965618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ea typeface="+mj-ea"/>
                <a:cs typeface="Gisha" pitchFamily="34"/>
              </a:rPr>
              <a:t>Request finance and receive your funds in minutes 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141EFFA-E069-9BA4-D325-B58FA0D74FA9}"/>
              </a:ext>
            </a:extLst>
          </p:cNvPr>
          <p:cNvSpPr/>
          <p:nvPr/>
        </p:nvSpPr>
        <p:spPr>
          <a:xfrm>
            <a:off x="768766" y="6110116"/>
            <a:ext cx="203718" cy="203718"/>
          </a:xfrm>
          <a:prstGeom prst="ellipse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 dirty="0"/>
          </a:p>
        </p:txBody>
      </p:sp>
      <p:grpSp>
        <p:nvGrpSpPr>
          <p:cNvPr id="9" name="Group 8"/>
          <p:cNvGrpSpPr/>
          <p:nvPr/>
        </p:nvGrpSpPr>
        <p:grpSpPr>
          <a:xfrm>
            <a:off x="7052623" y="3531149"/>
            <a:ext cx="222283" cy="3198953"/>
            <a:chOff x="915828" y="3555691"/>
            <a:chExt cx="222283" cy="319895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8766309-EE08-279B-B9C0-583FA5AB5832}"/>
                </a:ext>
              </a:extLst>
            </p:cNvPr>
            <p:cNvCxnSpPr>
              <a:cxnSpLocks/>
            </p:cNvCxnSpPr>
            <p:nvPr/>
          </p:nvCxnSpPr>
          <p:spPr>
            <a:xfrm>
              <a:off x="1020132" y="3555691"/>
              <a:ext cx="0" cy="3198953"/>
            </a:xfrm>
            <a:prstGeom prst="line">
              <a:avLst/>
            </a:prstGeom>
            <a:ln w="25400">
              <a:solidFill>
                <a:srgbClr val="005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5602072-3EBC-1FA3-DB9E-60099923C802}"/>
                </a:ext>
              </a:extLst>
            </p:cNvPr>
            <p:cNvSpPr/>
            <p:nvPr/>
          </p:nvSpPr>
          <p:spPr>
            <a:xfrm>
              <a:off x="915828" y="3839536"/>
              <a:ext cx="203718" cy="203718"/>
            </a:xfrm>
            <a:prstGeom prst="ellipse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G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84B7942-31E9-2A39-F5A3-A79EEF30F384}"/>
                </a:ext>
              </a:extLst>
            </p:cNvPr>
            <p:cNvSpPr/>
            <p:nvPr/>
          </p:nvSpPr>
          <p:spPr>
            <a:xfrm>
              <a:off x="915828" y="4410258"/>
              <a:ext cx="203718" cy="203718"/>
            </a:xfrm>
            <a:prstGeom prst="ellipse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G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141EFFA-E069-9BA4-D325-B58FA0D74FA9}"/>
                </a:ext>
              </a:extLst>
            </p:cNvPr>
            <p:cNvSpPr/>
            <p:nvPr/>
          </p:nvSpPr>
          <p:spPr>
            <a:xfrm>
              <a:off x="934393" y="5037810"/>
              <a:ext cx="203718" cy="203718"/>
            </a:xfrm>
            <a:prstGeom prst="ellipse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G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41EFFA-E069-9BA4-D325-B58FA0D74FA9}"/>
                </a:ext>
              </a:extLst>
            </p:cNvPr>
            <p:cNvSpPr/>
            <p:nvPr/>
          </p:nvSpPr>
          <p:spPr>
            <a:xfrm>
              <a:off x="931809" y="5670660"/>
              <a:ext cx="203718" cy="203718"/>
            </a:xfrm>
            <a:prstGeom prst="ellipse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G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141EFFA-E069-9BA4-D325-B58FA0D74FA9}"/>
                </a:ext>
              </a:extLst>
            </p:cNvPr>
            <p:cNvSpPr/>
            <p:nvPr/>
          </p:nvSpPr>
          <p:spPr>
            <a:xfrm>
              <a:off x="915828" y="6272676"/>
              <a:ext cx="203718" cy="203718"/>
            </a:xfrm>
            <a:prstGeom prst="ellipse">
              <a:avLst/>
            </a:prstGeom>
            <a:solidFill>
              <a:srgbClr val="0051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G" dirty="0"/>
            </a:p>
          </p:txBody>
        </p: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E2C9792A-B35E-94C8-CB88-DAA838C1A859}"/>
              </a:ext>
            </a:extLst>
          </p:cNvPr>
          <p:cNvSpPr txBox="1">
            <a:spLocks/>
          </p:cNvSpPr>
          <p:nvPr/>
        </p:nvSpPr>
        <p:spPr>
          <a:xfrm>
            <a:off x="7242667" y="4176553"/>
            <a:ext cx="4566633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Enables faster completion of ongoing projects and the launch of new developments</a:t>
            </a:r>
            <a:endParaRPr lang="en-US" sz="1600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E2C9792A-B35E-94C8-CB88-DAA838C1A859}"/>
              </a:ext>
            </a:extLst>
          </p:cNvPr>
          <p:cNvSpPr txBox="1">
            <a:spLocks/>
          </p:cNvSpPr>
          <p:nvPr/>
        </p:nvSpPr>
        <p:spPr>
          <a:xfrm>
            <a:off x="7301127" y="4824575"/>
            <a:ext cx="3576139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Predetermined criteria and fast assessment process</a:t>
            </a:r>
            <a:endParaRPr lang="en-US" sz="1600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E2C9792A-B35E-94C8-CB88-DAA838C1A859}"/>
              </a:ext>
            </a:extLst>
          </p:cNvPr>
          <p:cNvSpPr txBox="1">
            <a:spLocks/>
          </p:cNvSpPr>
          <p:nvPr/>
        </p:nvSpPr>
        <p:spPr>
          <a:xfrm>
            <a:off x="7280527" y="5374945"/>
            <a:ext cx="3576139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kern="0" dirty="0">
                <a:solidFill>
                  <a:srgbClr val="184274"/>
                </a:solidFill>
                <a:latin typeface="Avenir Next" panose="020B0503020202020204" pitchFamily="34" charset="0"/>
                <a:cs typeface="Gisha" pitchFamily="34"/>
              </a:rPr>
              <a:t>Simple Transfer Mechanism</a:t>
            </a:r>
            <a:endParaRPr lang="en-US" sz="1600" dirty="0">
              <a:solidFill>
                <a:srgbClr val="184274"/>
              </a:solidFill>
              <a:latin typeface="Avenir Next" panose="020B0503020202020204" pitchFamily="34" charset="0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E2C9792A-B35E-94C8-CB88-DAA838C1A859}"/>
              </a:ext>
            </a:extLst>
          </p:cNvPr>
          <p:cNvSpPr txBox="1">
            <a:spLocks/>
          </p:cNvSpPr>
          <p:nvPr/>
        </p:nvSpPr>
        <p:spPr>
          <a:xfrm>
            <a:off x="7242667" y="6010628"/>
            <a:ext cx="4223546" cy="74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kern="0">
                <a:solidFill>
                  <a:srgbClr val="184274"/>
                </a:solidFill>
                <a:latin typeface="Avenir Next" panose="020B0503020202020204" pitchFamily="34" charset="0"/>
                <a:ea typeface="+mj-ea"/>
                <a:cs typeface="Gisha" pitchFamily="34"/>
              </a:defRPr>
            </a:lvl1pPr>
          </a:lstStyle>
          <a:p>
            <a:r>
              <a:rPr lang="en-US" dirty="0"/>
              <a:t>Diversifying the funding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AF204-EE5C-5F1C-1C5E-D345DE8B1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399" y="1169983"/>
            <a:ext cx="702466" cy="70246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F6E82573-E0B7-7E08-DD1A-9CC308A800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5FECC5-B503-F221-C7E1-81DE769CA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48" y="1863342"/>
            <a:ext cx="632367" cy="6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7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iYTY3ODhiMC1jZTFlLTRjNTQtOTMwYy1mZDQ1MGNhZTcyZjkiIG9yaWdpbj0idXNlclNlbGVjdGVkIj48ZWxlbWVudCB1aWQ9ImUyODFlODZkLTRkNTktNGFmNi04NGE5LWZiNTVkMGIyNWViMSIgdmFsdWU9IiIgeG1sbnM9Imh0dHA6Ly93d3cuYm9sZG9uamFtZXMuY29tLzIwMDgvMDEvc2llL2ludGVybmFsL2xhYmVsIiAvPjxlbGVtZW50IHVpZD0iYjA5ZTcwZmItN2Y3NS00NDA1LTk2ZmEtOWFiOTI4M2QyZDhhIiB2YWx1ZT0iIiB4bWxucz0iaHR0cDovL3d3dy5ib2xkb25qYW1lcy5jb20vMjAwOC8wMS9zaWUvaW50ZXJuYWwvbGFiZWwiIC8+PC9zaXNsPjxVc2VyTmFtZT5IT0RPTUFJTlxBQkFMMzkzODY8L1VzZXJOYW1lPjxEYXRlVGltZT4yLzIwLzIwMjQgMTA6MjQ6MzcgQU08L0RhdGVUaW1lPjxMYWJlbFN0cmluZz5QdWJsaWMgKE1hcmtldGluZyAmYW1wOyBQdWJsaWMgSW5mbyk8L0xhYmVsU3RyaW5nPjwvaXRlbT48L2xhYmVsSGlzdG9yeT4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ba6788b0-ce1e-4c54-930c-fd450cae72f9" origin="userSelected">
  <element uid="e281e86d-4d59-4af6-84a9-fb55d0b25eb1" value=""/>
  <element uid="b09e70fb-7f75-4405-96fa-9ab9283d2d8a" value=""/>
</sisl>
</file>

<file path=customXml/itemProps1.xml><?xml version="1.0" encoding="utf-8"?>
<ds:datastoreItem xmlns:ds="http://schemas.openxmlformats.org/officeDocument/2006/customXml" ds:itemID="{78C54973-784B-47D4-AAD7-DF81C11DAAD7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FE721C03-452F-4DFC-A9F6-702DBE5DF03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46376</TotalTime>
  <Words>176</Words>
  <Application>Microsoft Office PowerPoint</Application>
  <PresentationFormat>Widescreen</PresentationFormat>
  <Paragraphs>54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Next</vt:lpstr>
      <vt:lpstr>Calibri</vt:lpstr>
      <vt:lpstr>Calibri Light</vt:lpstr>
      <vt:lpstr>Candara</vt:lpstr>
      <vt:lpstr>Gisha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Sherif, Lina (CAI-FP7)</dc:creator>
  <cp:lastModifiedBy>Mostafa meguid</cp:lastModifiedBy>
  <cp:revision>169</cp:revision>
  <cp:lastPrinted>2024-01-17T09:53:56Z</cp:lastPrinted>
  <dcterms:created xsi:type="dcterms:W3CDTF">2024-01-16T10:59:22Z</dcterms:created>
  <dcterms:modified xsi:type="dcterms:W3CDTF">2025-08-25T14:06:37Z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747171c5-6dff-4b77-b488-021e01ff88d8</vt:lpwstr>
  </property>
  <property fmtid="{D5CDD505-2E9C-101B-9397-08002B2CF9AE}" pid="3" name="bjClsUserRVM">
    <vt:lpwstr>[]</vt:lpwstr>
  </property>
  <property fmtid="{D5CDD505-2E9C-101B-9397-08002B2CF9AE}" pid="4" name="bjSaver">
    <vt:lpwstr>8SbVmh2TWExCjgWra3I2zTtnuJP3csbx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policy="ba6788b0-ce1e-4c54-930c-fd450cae72f9" origin="userSelected" xmlns="http://www.boldonj</vt:lpwstr>
  </property>
  <property fmtid="{D5CDD505-2E9C-101B-9397-08002B2CF9AE}" pid="6" name="bjDocumentLabelXML-0">
    <vt:lpwstr>ames.com/2008/01/sie/internal/label"&gt;&lt;element uid="e281e86d-4d59-4af6-84a9-fb55d0b25eb1" value="" /&gt;&lt;element uid="b09e70fb-7f75-4405-96fa-9ab9283d2d8a" value="" /&gt;&lt;/sisl&gt;</vt:lpwstr>
  </property>
  <property fmtid="{D5CDD505-2E9C-101B-9397-08002B2CF9AE}" pid="7" name="bjDocumentSecurityLabel">
    <vt:lpwstr>Public (Marketing &amp; Public Info)</vt:lpwstr>
  </property>
  <property fmtid="{D5CDD505-2E9C-101B-9397-08002B2CF9AE}" pid="8" name="bjLabelHistoryID">
    <vt:lpwstr>{78C54973-784B-47D4-AAD7-DF81C11DAAD7}</vt:lpwstr>
  </property>
</Properties>
</file>